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2" r:id="rId7"/>
    <p:sldId id="264" r:id="rId8"/>
    <p:sldId id="262" r:id="rId9"/>
    <p:sldId id="265" r:id="rId10"/>
    <p:sldId id="268" r:id="rId11"/>
    <p:sldId id="270" r:id="rId12"/>
    <p:sldId id="269" r:id="rId13"/>
    <p:sldId id="267" r:id="rId14"/>
    <p:sldId id="271" r:id="rId15"/>
    <p:sldId id="259" r:id="rId16"/>
    <p:sldId id="274" r:id="rId17"/>
    <p:sldId id="285" r:id="rId18"/>
    <p:sldId id="276" r:id="rId19"/>
    <p:sldId id="277" r:id="rId20"/>
    <p:sldId id="286" r:id="rId21"/>
    <p:sldId id="278" r:id="rId22"/>
    <p:sldId id="279" r:id="rId23"/>
    <p:sldId id="280" r:id="rId24"/>
    <p:sldId id="287" r:id="rId25"/>
    <p:sldId id="284" r:id="rId26"/>
    <p:sldId id="281" r:id="rId27"/>
    <p:sldId id="283" r:id="rId28"/>
    <p:sldId id="282" r:id="rId29"/>
    <p:sldId id="263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836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3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7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74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95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425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04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3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74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6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56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9A840-9AD4-4AD0-87A6-E289FF76B243}" type="datetimeFigureOut">
              <a:rPr lang="ru-RU" smtClean="0"/>
              <a:t>05.10.2021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B0120-37D5-44AF-AD18-5B706EC88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5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.ai/periodic-table-of-devops-tool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eqa.pro/blog/sdlc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b.ru/posts/methodolog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 / CD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85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4.2. </a:t>
            </a:r>
            <a:r>
              <a:rPr lang="ru-RU" b="1" dirty="0" smtClean="0"/>
              <a:t>Задачи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Согласование процессов разработки и поставки ПО с эксплуатацией</a:t>
            </a:r>
          </a:p>
          <a:p>
            <a:r>
              <a:rPr lang="ru-RU" dirty="0" smtClean="0"/>
              <a:t>Автоматизация процессов разработки, тестирования и развертывания</a:t>
            </a:r>
          </a:p>
          <a:p>
            <a:r>
              <a:rPr lang="ru-RU" dirty="0" smtClean="0"/>
              <a:t>Непрерывное тестирование качества приложений</a:t>
            </a:r>
          </a:p>
          <a:p>
            <a:r>
              <a:rPr lang="ru-RU" dirty="0" smtClean="0"/>
              <a:t>Управление ИТ-инфраструктурой как кодом</a:t>
            </a:r>
          </a:p>
          <a:p>
            <a:r>
              <a:rPr lang="ru-RU" dirty="0" smtClean="0"/>
              <a:t>Управление изменениями</a:t>
            </a:r>
          </a:p>
          <a:p>
            <a:r>
              <a:rPr lang="ru-RU" dirty="0" smtClean="0"/>
              <a:t>Непрерывный мониторинг производительности приложений и состояния инфраструктуры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974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4.3. Процессы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7516" y="1690688"/>
            <a:ext cx="5457524" cy="4486275"/>
          </a:xfrm>
        </p:spPr>
        <p:txBody>
          <a:bodyPr>
            <a:normAutofit/>
          </a:bodyPr>
          <a:lstStyle/>
          <a:p>
            <a:r>
              <a:rPr lang="ru-RU" dirty="0" smtClean="0"/>
              <a:t>Код (</a:t>
            </a:r>
            <a:r>
              <a:rPr lang="ru-RU" b="1" dirty="0" err="1"/>
              <a:t>Code</a:t>
            </a:r>
            <a:r>
              <a:rPr lang="ru-RU" dirty="0" smtClean="0"/>
              <a:t>) </a:t>
            </a:r>
          </a:p>
          <a:p>
            <a:r>
              <a:rPr lang="ru-RU" dirty="0" smtClean="0"/>
              <a:t>Сборка (</a:t>
            </a:r>
            <a:r>
              <a:rPr lang="ru-RU" b="1" dirty="0" err="1"/>
              <a:t>Build</a:t>
            </a:r>
            <a:r>
              <a:rPr lang="ru-RU" dirty="0" smtClean="0"/>
              <a:t>) </a:t>
            </a:r>
          </a:p>
          <a:p>
            <a:r>
              <a:rPr lang="ru-RU" dirty="0" smtClean="0"/>
              <a:t>Тест (</a:t>
            </a:r>
            <a:r>
              <a:rPr lang="ru-RU" b="1" dirty="0" err="1"/>
              <a:t>Test</a:t>
            </a:r>
            <a:r>
              <a:rPr lang="ru-RU" dirty="0" smtClean="0"/>
              <a:t>) </a:t>
            </a:r>
          </a:p>
          <a:p>
            <a:r>
              <a:rPr lang="ru-RU" dirty="0" smtClean="0"/>
              <a:t>Работа </a:t>
            </a:r>
            <a:r>
              <a:rPr lang="ru-RU" dirty="0"/>
              <a:t>с </a:t>
            </a:r>
            <a:r>
              <a:rPr lang="ru-RU" dirty="0" smtClean="0"/>
              <a:t>пакетами (</a:t>
            </a:r>
            <a:r>
              <a:rPr lang="ru-RU" b="1" dirty="0" err="1"/>
              <a:t>Operate</a:t>
            </a:r>
            <a:r>
              <a:rPr lang="ru-RU" dirty="0" smtClean="0"/>
              <a:t>) </a:t>
            </a:r>
          </a:p>
          <a:p>
            <a:r>
              <a:rPr lang="ru-RU" dirty="0" smtClean="0"/>
              <a:t>Выпуск (</a:t>
            </a:r>
            <a:r>
              <a:rPr lang="ru-RU" b="1" dirty="0" err="1"/>
              <a:t>Release</a:t>
            </a:r>
            <a:r>
              <a:rPr lang="ru-RU" dirty="0" smtClean="0"/>
              <a:t>) </a:t>
            </a:r>
          </a:p>
          <a:p>
            <a:r>
              <a:rPr lang="ru-RU" dirty="0" smtClean="0"/>
              <a:t>Развертывание (</a:t>
            </a:r>
            <a:r>
              <a:rPr lang="ru-RU" b="1" dirty="0" err="1"/>
              <a:t>Deploy</a:t>
            </a:r>
            <a:r>
              <a:rPr lang="ru-RU" dirty="0" smtClean="0"/>
              <a:t>) </a:t>
            </a:r>
          </a:p>
          <a:p>
            <a:r>
              <a:rPr lang="ru-RU" dirty="0" smtClean="0"/>
              <a:t>Мониторинг (</a:t>
            </a:r>
            <a:r>
              <a:rPr lang="ru-RU" b="1" dirty="0" err="1"/>
              <a:t>Monitor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268" y="1424539"/>
            <a:ext cx="6673786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</a:t>
            </a:r>
            <a:r>
              <a:rPr lang="ru-RU" b="1" dirty="0" smtClean="0"/>
              <a:t>4</a:t>
            </a:r>
            <a:r>
              <a:rPr lang="en-US" b="1" dirty="0" smtClean="0"/>
              <a:t>. </a:t>
            </a:r>
            <a:r>
              <a:rPr lang="ru-RU" b="1" dirty="0"/>
              <a:t>Кому и для чего </a:t>
            </a:r>
            <a:r>
              <a:rPr lang="ru-RU" b="1" dirty="0" smtClean="0"/>
              <a:t>применять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 smtClean="0"/>
              <a:t>Разработчикам</a:t>
            </a:r>
            <a:endParaRPr lang="en-US" b="1" dirty="0" smtClean="0"/>
          </a:p>
          <a:p>
            <a:pPr marL="0" indent="0">
              <a:buNone/>
            </a:pPr>
            <a:r>
              <a:rPr lang="ru-RU" dirty="0" smtClean="0"/>
              <a:t>Позволит </a:t>
            </a:r>
            <a:r>
              <a:rPr lang="ru-RU" dirty="0"/>
              <a:t>сконцентрироваться на коде приложения и не задумываться об инфраструктуре, которая будет на </a:t>
            </a:r>
            <a:r>
              <a:rPr lang="ru-RU" dirty="0" err="1"/>
              <a:t>продакшне</a:t>
            </a:r>
            <a:r>
              <a:rPr lang="ru-RU" dirty="0"/>
              <a:t>.</a:t>
            </a:r>
          </a:p>
          <a:p>
            <a:r>
              <a:rPr lang="ru-RU" b="1" dirty="0" err="1" smtClean="0"/>
              <a:t>Тестировщикам</a:t>
            </a:r>
            <a:endParaRPr lang="en-US" b="1" dirty="0" smtClean="0"/>
          </a:p>
          <a:p>
            <a:pPr marL="0" indent="0">
              <a:buNone/>
            </a:pPr>
            <a:r>
              <a:rPr lang="ru-RU" dirty="0" smtClean="0"/>
              <a:t>Предоставит </a:t>
            </a:r>
            <a:r>
              <a:rPr lang="ru-RU" dirty="0"/>
              <a:t>больше простора в тестировании приложения на разных конфигурациях систем и с разным набором библиотек.</a:t>
            </a:r>
          </a:p>
          <a:p>
            <a:r>
              <a:rPr lang="ru-RU" b="1" dirty="0"/>
              <a:t>Системным </a:t>
            </a:r>
            <a:r>
              <a:rPr lang="ru-RU" b="1" dirty="0" smtClean="0"/>
              <a:t>администраторам</a:t>
            </a:r>
            <a:endParaRPr lang="en-US" b="1" dirty="0" smtClean="0"/>
          </a:p>
          <a:p>
            <a:pPr marL="0" indent="0">
              <a:buNone/>
            </a:pPr>
            <a:r>
              <a:rPr lang="ru-RU" dirty="0" smtClean="0"/>
              <a:t>Снимет </a:t>
            </a:r>
            <a:r>
              <a:rPr lang="ru-RU" dirty="0"/>
              <a:t>с них работы по развертыванию и мониторингу приложения.</a:t>
            </a:r>
          </a:p>
          <a:p>
            <a:r>
              <a:rPr lang="ru-RU" b="1" dirty="0"/>
              <a:t>Бизнесу в цифровой </a:t>
            </a:r>
            <a:r>
              <a:rPr lang="ru-RU" b="1" dirty="0" smtClean="0"/>
              <a:t>среде</a:t>
            </a:r>
            <a:endParaRPr lang="en-US" b="1" dirty="0" smtClean="0"/>
          </a:p>
          <a:p>
            <a:pPr marL="0" indent="0">
              <a:buNone/>
            </a:pPr>
            <a:r>
              <a:rPr lang="ru-RU" dirty="0" smtClean="0"/>
              <a:t>Поможет </a:t>
            </a:r>
            <a:r>
              <a:rPr lang="ru-RU" dirty="0"/>
              <a:t>быстрее адаптировать продукт под запросы рынка, выпускать новые версии и улучшать пользовательский опыт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248280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</a:t>
            </a:r>
            <a:r>
              <a:rPr lang="ru-RU" b="1" dirty="0" smtClean="0"/>
              <a:t>5</a:t>
            </a:r>
            <a:r>
              <a:rPr lang="en-US" b="1" dirty="0" smtClean="0"/>
              <a:t>. </a:t>
            </a:r>
            <a:r>
              <a:rPr lang="ru-RU" b="1" dirty="0" smtClean="0"/>
              <a:t>Инструментарий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Управление </a:t>
            </a:r>
            <a:r>
              <a:rPr lang="ru-RU" dirty="0" smtClean="0"/>
              <a:t>версиями:</a:t>
            </a:r>
            <a:r>
              <a:rPr lang="en-US" dirty="0" smtClean="0"/>
              <a:t> </a:t>
            </a:r>
            <a:r>
              <a:rPr lang="en-US" b="1" dirty="0" err="1" smtClean="0"/>
              <a:t>Git</a:t>
            </a:r>
            <a:r>
              <a:rPr lang="ru-RU" b="1" dirty="0" smtClean="0"/>
              <a:t> (</a:t>
            </a:r>
            <a:r>
              <a:rPr lang="en-US" b="1" dirty="0" err="1" smtClean="0"/>
              <a:t>Gitlab</a:t>
            </a:r>
            <a:r>
              <a:rPr lang="en-US" b="1" dirty="0" smtClean="0"/>
              <a:t>, </a:t>
            </a:r>
            <a:r>
              <a:rPr lang="en-US" b="1" dirty="0" err="1" smtClean="0"/>
              <a:t>Bitbucket</a:t>
            </a:r>
            <a:r>
              <a:rPr lang="en-US" b="1" dirty="0" smtClean="0"/>
              <a:t>)</a:t>
            </a:r>
            <a:r>
              <a:rPr lang="ru-RU" b="1" dirty="0" smtClean="0"/>
              <a:t>, </a:t>
            </a:r>
            <a:r>
              <a:rPr lang="en-US" b="1" dirty="0" smtClean="0"/>
              <a:t>Subversion</a:t>
            </a:r>
            <a:r>
              <a:rPr lang="ru-RU" b="1" dirty="0" smtClean="0"/>
              <a:t> </a:t>
            </a:r>
            <a:endParaRPr lang="ru-RU" b="1" dirty="0"/>
          </a:p>
          <a:p>
            <a:r>
              <a:rPr lang="ru-RU" dirty="0" smtClean="0"/>
              <a:t>Контейнеризация</a:t>
            </a:r>
            <a:r>
              <a:rPr lang="en-US" dirty="0" smtClean="0"/>
              <a:t> </a:t>
            </a:r>
            <a:r>
              <a:rPr lang="ru-RU" dirty="0" smtClean="0"/>
              <a:t>и виртуализация: </a:t>
            </a:r>
            <a:r>
              <a:rPr lang="ru-RU" b="1" dirty="0" err="1" smtClean="0"/>
              <a:t>Docker</a:t>
            </a:r>
            <a:r>
              <a:rPr lang="ru-RU" dirty="0"/>
              <a:t>, </a:t>
            </a:r>
            <a:r>
              <a:rPr lang="ru-RU" b="1" dirty="0" err="1" smtClean="0"/>
              <a:t>Kubernetes</a:t>
            </a:r>
            <a:r>
              <a:rPr lang="ru-RU" b="1" dirty="0" smtClean="0"/>
              <a:t>, </a:t>
            </a:r>
            <a:r>
              <a:rPr lang="en-US" b="1" dirty="0" smtClean="0"/>
              <a:t>Vagrant</a:t>
            </a:r>
            <a:endParaRPr lang="ru-RU" b="1" dirty="0"/>
          </a:p>
          <a:p>
            <a:r>
              <a:rPr lang="ru-RU" dirty="0" smtClean="0"/>
              <a:t>Управление конфигурацией серверов: </a:t>
            </a:r>
            <a:r>
              <a:rPr lang="en-US" b="1" dirty="0" err="1" smtClean="0"/>
              <a:t>Ansible</a:t>
            </a:r>
            <a:r>
              <a:rPr lang="en-US" dirty="0" smtClean="0"/>
              <a:t>, </a:t>
            </a:r>
            <a:r>
              <a:rPr lang="en-US" b="1" dirty="0" smtClean="0"/>
              <a:t>Chef</a:t>
            </a:r>
            <a:r>
              <a:rPr lang="en-US" dirty="0" smtClean="0"/>
              <a:t>, </a:t>
            </a:r>
            <a:r>
              <a:rPr lang="en-US" b="1" dirty="0" smtClean="0"/>
              <a:t>Puppet</a:t>
            </a:r>
          </a:p>
          <a:p>
            <a:r>
              <a:rPr lang="ru-RU" dirty="0" smtClean="0"/>
              <a:t>Непрерывная интеграция и доставка (</a:t>
            </a:r>
            <a:r>
              <a:rPr lang="en-US" dirty="0" smtClean="0"/>
              <a:t>CI/CD): </a:t>
            </a:r>
            <a:r>
              <a:rPr lang="en-US" b="1" dirty="0"/>
              <a:t>Jenkins</a:t>
            </a:r>
            <a:r>
              <a:rPr lang="en-US" dirty="0"/>
              <a:t>, </a:t>
            </a:r>
            <a:r>
              <a:rPr lang="en-US" b="1" dirty="0" err="1" smtClean="0"/>
              <a:t>GitLab</a:t>
            </a:r>
            <a:r>
              <a:rPr lang="en-US" b="1" dirty="0" smtClean="0"/>
              <a:t> CI</a:t>
            </a:r>
            <a:r>
              <a:rPr lang="en-US" dirty="0" smtClean="0"/>
              <a:t>, </a:t>
            </a:r>
            <a:r>
              <a:rPr lang="en-US" b="1" dirty="0" smtClean="0"/>
              <a:t>TeamCity</a:t>
            </a:r>
            <a:r>
              <a:rPr lang="en-US" b="1" dirty="0"/>
              <a:t>, Bamboo</a:t>
            </a:r>
            <a:endParaRPr lang="en-US" b="1" dirty="0" smtClean="0"/>
          </a:p>
          <a:p>
            <a:r>
              <a:rPr lang="ru-RU" dirty="0"/>
              <a:t>Автоматизация </a:t>
            </a:r>
            <a:r>
              <a:rPr lang="ru-RU" dirty="0" smtClean="0"/>
              <a:t>сборки: </a:t>
            </a:r>
            <a:r>
              <a:rPr lang="en-US" b="1" dirty="0"/>
              <a:t>Ant</a:t>
            </a:r>
            <a:r>
              <a:rPr lang="en-US" dirty="0"/>
              <a:t>, </a:t>
            </a:r>
            <a:r>
              <a:rPr lang="en-US" b="1" dirty="0" smtClean="0"/>
              <a:t>Maven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b="1" dirty="0" err="1" smtClean="0"/>
              <a:t>Gradle</a:t>
            </a:r>
            <a:endParaRPr lang="ru-RU" b="1" dirty="0" smtClean="0"/>
          </a:p>
          <a:p>
            <a:r>
              <a:rPr lang="ru-RU" dirty="0" smtClean="0"/>
              <a:t>Автоматизация тестирования: </a:t>
            </a:r>
            <a:r>
              <a:rPr lang="en-US" b="1" dirty="0"/>
              <a:t>JUnit</a:t>
            </a:r>
            <a:r>
              <a:rPr lang="en-US" dirty="0"/>
              <a:t>, </a:t>
            </a:r>
            <a:r>
              <a:rPr lang="en-US" b="1" dirty="0"/>
              <a:t>Selenium</a:t>
            </a:r>
            <a:r>
              <a:rPr lang="en-US" dirty="0"/>
              <a:t>, </a:t>
            </a:r>
            <a:r>
              <a:rPr lang="en-US" b="1" dirty="0"/>
              <a:t>Cucumber</a:t>
            </a:r>
            <a:endParaRPr lang="ru-RU" b="1" dirty="0"/>
          </a:p>
          <a:p>
            <a:r>
              <a:rPr lang="ru-RU" dirty="0" smtClean="0"/>
              <a:t>Сбор данных для мониторинга: </a:t>
            </a:r>
            <a:r>
              <a:rPr lang="en-US" b="1" dirty="0" err="1" smtClean="0"/>
              <a:t>LogStash</a:t>
            </a:r>
            <a:r>
              <a:rPr lang="en-US" dirty="0"/>
              <a:t>, </a:t>
            </a:r>
            <a:r>
              <a:rPr lang="en-US" b="1" dirty="0"/>
              <a:t>Prometheus</a:t>
            </a:r>
            <a:r>
              <a:rPr lang="en-US" dirty="0" smtClean="0"/>
              <a:t>, </a:t>
            </a:r>
            <a:r>
              <a:rPr lang="en-US" b="1" dirty="0" err="1" smtClean="0"/>
              <a:t>Telegraf</a:t>
            </a:r>
            <a:endParaRPr lang="en-US" b="1" dirty="0" smtClean="0"/>
          </a:p>
          <a:p>
            <a:r>
              <a:rPr lang="ru-RU" dirty="0" smtClean="0"/>
              <a:t>Отображение собранных данных: </a:t>
            </a:r>
            <a:r>
              <a:rPr lang="en-US" b="1" dirty="0" err="1" smtClean="0"/>
              <a:t>Kibana</a:t>
            </a:r>
            <a:r>
              <a:rPr lang="en-US" dirty="0" smtClean="0"/>
              <a:t>, </a:t>
            </a:r>
            <a:r>
              <a:rPr lang="en-US" b="1" dirty="0" err="1"/>
              <a:t>Grafana</a:t>
            </a:r>
            <a:r>
              <a:rPr lang="en-US" dirty="0"/>
              <a:t>, </a:t>
            </a:r>
            <a:r>
              <a:rPr lang="en-US" b="1" dirty="0" err="1" smtClean="0"/>
              <a:t>Zabbix</a:t>
            </a:r>
            <a:endParaRPr lang="en-US" dirty="0" smtClean="0"/>
          </a:p>
          <a:p>
            <a:r>
              <a:rPr lang="ru-RU" dirty="0" smtClean="0"/>
              <a:t>Мониторинг ошибок: </a:t>
            </a:r>
            <a:r>
              <a:rPr lang="en-US" b="1" dirty="0" smtClean="0"/>
              <a:t>Sentry</a:t>
            </a:r>
            <a:r>
              <a:rPr lang="en-US" dirty="0" smtClean="0"/>
              <a:t>, </a:t>
            </a:r>
            <a:r>
              <a:rPr lang="en-US" b="1" dirty="0" err="1" smtClean="0"/>
              <a:t>Rollbar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Periodic Table of DevOps Tools | Digital.ai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465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2454" t="6239" r="12684" b="795"/>
          <a:stretch/>
        </p:blipFill>
        <p:spPr>
          <a:xfrm>
            <a:off x="1367405" y="125835"/>
            <a:ext cx="9457190" cy="66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8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5. </a:t>
            </a:r>
            <a:r>
              <a:rPr lang="en-US" b="1" dirty="0" smtClean="0"/>
              <a:t>CI/CD (</a:t>
            </a:r>
            <a:r>
              <a:rPr lang="ru-RU" b="1" dirty="0" smtClean="0"/>
              <a:t>CI/CDL/CDP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05246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CI/CD (</a:t>
            </a:r>
            <a:r>
              <a:rPr lang="ru-RU" b="1" dirty="0"/>
              <a:t>CI/CDL/CDP</a:t>
            </a:r>
            <a:r>
              <a:rPr lang="en-US" b="1" dirty="0" smtClean="0"/>
              <a:t>)</a:t>
            </a:r>
            <a:r>
              <a:rPr lang="ru-RU" b="1" dirty="0" smtClean="0"/>
              <a:t> </a:t>
            </a:r>
            <a:r>
              <a:rPr lang="ru-RU" dirty="0" smtClean="0"/>
              <a:t>– набор </a:t>
            </a:r>
            <a:r>
              <a:rPr lang="ru-RU" dirty="0"/>
              <a:t>принципов </a:t>
            </a:r>
            <a:r>
              <a:rPr lang="ru-RU" dirty="0" smtClean="0"/>
              <a:t>предназначенный </a:t>
            </a:r>
            <a:r>
              <a:rPr lang="ru-RU" dirty="0"/>
              <a:t>для повышения удобства, частоты и надежности развертывания изменений программного обеспечения или продукта.</a:t>
            </a:r>
          </a:p>
          <a:p>
            <a:pPr marL="0" indent="0">
              <a:buNone/>
            </a:pPr>
            <a:r>
              <a:rPr lang="ru-RU" b="1" i="1" dirty="0" smtClean="0"/>
              <a:t>Основная идея</a:t>
            </a:r>
            <a:r>
              <a:rPr lang="en-US" b="1" i="1" dirty="0" smtClean="0"/>
              <a:t>: </a:t>
            </a:r>
            <a:r>
              <a:rPr lang="ru-RU" dirty="0" smtClean="0"/>
              <a:t>создание </a:t>
            </a:r>
            <a:r>
              <a:rPr lang="ru-RU" dirty="0"/>
              <a:t>автоматизированного конвейера поставки продукта заказчику/потребителю за счёт </a:t>
            </a:r>
            <a:r>
              <a:rPr lang="ru-RU" dirty="0" smtClean="0"/>
              <a:t>автоматизации</a:t>
            </a:r>
            <a:r>
              <a:rPr lang="en-US" dirty="0" smtClean="0"/>
              <a:t> </a:t>
            </a:r>
            <a:r>
              <a:rPr lang="ru-RU" dirty="0" smtClean="0"/>
              <a:t>процессов.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6716"/>
            <a:ext cx="5682916" cy="303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73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5.1. Непрерывная интеграция (</a:t>
            </a:r>
            <a:r>
              <a:rPr lang="en-US" b="1" dirty="0" smtClean="0"/>
              <a:t>CI)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 smtClean="0"/>
              <a:t>Непрерывная </a:t>
            </a:r>
            <a:r>
              <a:rPr lang="ru-RU" b="1" dirty="0"/>
              <a:t>интеграция (</a:t>
            </a:r>
            <a:r>
              <a:rPr lang="ru-RU" b="1" dirty="0" err="1"/>
              <a:t>Continuous</a:t>
            </a:r>
            <a:r>
              <a:rPr lang="ru-RU" b="1" dirty="0"/>
              <a:t> </a:t>
            </a:r>
            <a:r>
              <a:rPr lang="ru-RU" b="1" dirty="0" err="1"/>
              <a:t>integration</a:t>
            </a:r>
            <a:r>
              <a:rPr lang="ru-RU" b="1" dirty="0"/>
              <a:t> (СI</a:t>
            </a:r>
            <a:r>
              <a:rPr lang="ru-RU" b="1" dirty="0" smtClean="0"/>
              <a:t>)) </a:t>
            </a:r>
            <a:r>
              <a:rPr lang="ru-RU" dirty="0"/>
              <a:t>– практика разработки программного </a:t>
            </a:r>
            <a:r>
              <a:rPr lang="ru-RU" dirty="0" smtClean="0"/>
              <a:t>обеспечения,</a:t>
            </a:r>
            <a:r>
              <a:rPr lang="en-US" dirty="0" smtClean="0"/>
              <a:t> </a:t>
            </a:r>
            <a:r>
              <a:rPr lang="ru-RU" dirty="0" smtClean="0"/>
              <a:t>состоящая </a:t>
            </a:r>
            <a:r>
              <a:rPr lang="ru-RU" dirty="0"/>
              <a:t>из следующих этапов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публикация изменений программного кода в центральном </a:t>
            </a:r>
            <a:r>
              <a:rPr lang="ru-RU" dirty="0" err="1"/>
              <a:t>репозитории</a:t>
            </a:r>
            <a:r>
              <a:rPr lang="ru-RU" dirty="0"/>
              <a:t> (</a:t>
            </a:r>
            <a:r>
              <a:rPr lang="ru-RU" b="1" dirty="0" err="1" smtClean="0"/>
              <a:t>Git</a:t>
            </a:r>
            <a:r>
              <a:rPr lang="en-US" b="1" dirty="0" smtClean="0"/>
              <a:t> (</a:t>
            </a:r>
            <a:r>
              <a:rPr lang="en-US" b="1" dirty="0" err="1" smtClean="0"/>
              <a:t>Bitbucket</a:t>
            </a:r>
            <a:r>
              <a:rPr lang="en-US" b="1" dirty="0" smtClean="0"/>
              <a:t>, </a:t>
            </a:r>
            <a:r>
              <a:rPr lang="en-US" b="1" dirty="0" err="1" smtClean="0"/>
              <a:t>Gitlab</a:t>
            </a:r>
            <a:r>
              <a:rPr lang="en-US" b="1" dirty="0" smtClean="0"/>
              <a:t>)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компиляция и сборка новой версии приложения (</a:t>
            </a:r>
            <a:r>
              <a:rPr lang="ru-RU" b="1" dirty="0" err="1"/>
              <a:t>Maven</a:t>
            </a:r>
            <a:r>
              <a:rPr lang="ru-RU" dirty="0"/>
              <a:t>, </a:t>
            </a:r>
            <a:r>
              <a:rPr lang="ru-RU" b="1" dirty="0" err="1"/>
              <a:t>Gradle</a:t>
            </a:r>
            <a:r>
              <a:rPr lang="ru-RU" dirty="0"/>
              <a:t>)</a:t>
            </a:r>
          </a:p>
          <a:p>
            <a:r>
              <a:rPr lang="ru-RU" dirty="0"/>
              <a:t>прогон модульных, интеграционных тестов (</a:t>
            </a:r>
            <a:r>
              <a:rPr lang="ru-RU" b="1" dirty="0"/>
              <a:t>J</a:t>
            </a:r>
            <a:r>
              <a:rPr lang="en-US" b="1" dirty="0"/>
              <a:t>u</a:t>
            </a:r>
            <a:r>
              <a:rPr lang="ru-RU" b="1" dirty="0" err="1"/>
              <a:t>nit</a:t>
            </a:r>
            <a:r>
              <a:rPr lang="en-US" b="1" dirty="0"/>
              <a:t>, </a:t>
            </a:r>
            <a:r>
              <a:rPr lang="en-US" b="1" dirty="0" err="1"/>
              <a:t>TestNG</a:t>
            </a:r>
            <a:r>
              <a:rPr lang="ru-RU" dirty="0" smtClean="0"/>
              <a:t>)</a:t>
            </a:r>
          </a:p>
          <a:p>
            <a:r>
              <a:rPr lang="ru-RU" dirty="0"/>
              <a:t>подсчет покрытия кода тестами (</a:t>
            </a:r>
            <a:r>
              <a:rPr lang="ru-RU" b="1" dirty="0" err="1"/>
              <a:t>JaCoCo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 smtClean="0"/>
              <a:t>статический </a:t>
            </a:r>
            <a:r>
              <a:rPr lang="ru-RU" dirty="0"/>
              <a:t>анализ кода (</a:t>
            </a:r>
            <a:r>
              <a:rPr lang="ru-RU" b="1" dirty="0" err="1"/>
              <a:t>SonarQube</a:t>
            </a:r>
            <a:r>
              <a:rPr lang="ru-RU" dirty="0"/>
              <a:t>)</a:t>
            </a:r>
          </a:p>
          <a:p>
            <a:r>
              <a:rPr lang="ru-RU" dirty="0" smtClean="0"/>
              <a:t>обратная </a:t>
            </a:r>
            <a:r>
              <a:rPr lang="ru-RU" dirty="0"/>
              <a:t>связь об успехе/неудаче в виде отчетов и уведомлений (</a:t>
            </a:r>
            <a:r>
              <a:rPr lang="ru-RU" b="1" dirty="0" err="1"/>
              <a:t>Allure</a:t>
            </a:r>
            <a:r>
              <a:rPr lang="ru-RU" b="1" dirty="0"/>
              <a:t> </a:t>
            </a:r>
            <a:r>
              <a:rPr lang="ru-RU" b="1" dirty="0" err="1"/>
              <a:t>Reports</a:t>
            </a:r>
            <a:r>
              <a:rPr lang="ru-RU" dirty="0"/>
              <a:t>, </a:t>
            </a:r>
            <a:r>
              <a:rPr lang="ru-RU" b="1" dirty="0" err="1"/>
              <a:t>Report</a:t>
            </a:r>
            <a:r>
              <a:rPr lang="ru-RU" b="1" dirty="0"/>
              <a:t> </a:t>
            </a:r>
            <a:r>
              <a:rPr lang="ru-RU" b="1" dirty="0" err="1"/>
              <a:t>Portal</a:t>
            </a:r>
            <a:r>
              <a:rPr lang="ru-RU" dirty="0"/>
              <a:t>, </a:t>
            </a:r>
            <a:r>
              <a:rPr lang="ru-RU" b="1" dirty="0" err="1"/>
              <a:t>Slack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146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90" t="27977" r="4649" b="5335"/>
          <a:stretch/>
        </p:blipFill>
        <p:spPr>
          <a:xfrm>
            <a:off x="1559292" y="1222408"/>
            <a:ext cx="9346132" cy="44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7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5.1. Непрерывная интеграция (</a:t>
            </a:r>
            <a:r>
              <a:rPr lang="en-US" b="1" dirty="0"/>
              <a:t>CI)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06465" cy="4351338"/>
          </a:xfrm>
        </p:spPr>
        <p:txBody>
          <a:bodyPr/>
          <a:lstStyle/>
          <a:p>
            <a:r>
              <a:rPr lang="ru-RU" dirty="0"/>
              <a:t>Более продуктивная </a:t>
            </a:r>
            <a:r>
              <a:rPr lang="ru-RU" dirty="0" smtClean="0"/>
              <a:t>разработка</a:t>
            </a:r>
            <a:endParaRPr lang="en-US" dirty="0" smtClean="0"/>
          </a:p>
          <a:p>
            <a:r>
              <a:rPr lang="ru-RU" dirty="0"/>
              <a:t>Быстрое обнаружение и устранение </a:t>
            </a:r>
            <a:r>
              <a:rPr lang="ru-RU" dirty="0" smtClean="0"/>
              <a:t>ошибок</a:t>
            </a:r>
            <a:endParaRPr lang="en-US" dirty="0" smtClean="0"/>
          </a:p>
          <a:p>
            <a:r>
              <a:rPr lang="ru-RU" dirty="0"/>
              <a:t>Быстрая доставка обновлений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6635" t="3425" r="18198" b="5290"/>
          <a:stretch/>
        </p:blipFill>
        <p:spPr>
          <a:xfrm>
            <a:off x="6685547" y="1690688"/>
            <a:ext cx="4924205" cy="41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4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5.2. </a:t>
            </a:r>
            <a:r>
              <a:rPr lang="ru-RU" b="1" dirty="0"/>
              <a:t>Непрерывная доставка </a:t>
            </a:r>
            <a:r>
              <a:rPr lang="ru-RU" b="1" dirty="0" smtClean="0"/>
              <a:t>(CD</a:t>
            </a:r>
            <a:r>
              <a:rPr lang="en-US" b="1" dirty="0" smtClean="0"/>
              <a:t>L</a:t>
            </a:r>
            <a:r>
              <a:rPr lang="ru-RU" b="1" dirty="0" smtClean="0"/>
              <a:t>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smtClean="0"/>
              <a:t>Непрерывная </a:t>
            </a:r>
            <a:r>
              <a:rPr lang="ru-RU" b="1" dirty="0"/>
              <a:t>доставка (</a:t>
            </a:r>
            <a:r>
              <a:rPr lang="ru-RU" b="1" dirty="0" err="1"/>
              <a:t>Continuous</a:t>
            </a:r>
            <a:r>
              <a:rPr lang="ru-RU" b="1" dirty="0"/>
              <a:t> </a:t>
            </a:r>
            <a:r>
              <a:rPr lang="ru-RU" b="1" dirty="0" err="1"/>
              <a:t>Delivery</a:t>
            </a:r>
            <a:r>
              <a:rPr lang="ru-RU" b="1" dirty="0"/>
              <a:t> (CD</a:t>
            </a:r>
            <a:r>
              <a:rPr lang="ru-RU" b="1" dirty="0" smtClean="0"/>
              <a:t>)) </a:t>
            </a:r>
            <a:r>
              <a:rPr lang="ru-RU" dirty="0"/>
              <a:t>– практика разработки программного </a:t>
            </a:r>
            <a:r>
              <a:rPr lang="ru-RU" dirty="0" smtClean="0"/>
              <a:t>обеспечения, состоящая </a:t>
            </a:r>
            <a:r>
              <a:rPr lang="ru-RU" dirty="0"/>
              <a:t>из следующих этапов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этапы </a:t>
            </a:r>
            <a:r>
              <a:rPr lang="ru-RU" b="1" dirty="0"/>
              <a:t>CI</a:t>
            </a:r>
          </a:p>
          <a:p>
            <a:r>
              <a:rPr lang="ru-RU" dirty="0"/>
              <a:t>поставка готовой сборки новой версии ПО на стенды (</a:t>
            </a:r>
            <a:r>
              <a:rPr lang="ru-RU" b="1" dirty="0" err="1"/>
              <a:t>Docker</a:t>
            </a:r>
            <a:r>
              <a:rPr lang="ru-RU" dirty="0"/>
              <a:t>, </a:t>
            </a:r>
            <a:r>
              <a:rPr lang="ru-RU" b="1" dirty="0" err="1"/>
              <a:t>Kubernetes</a:t>
            </a:r>
            <a:r>
              <a:rPr lang="ru-RU" dirty="0"/>
              <a:t>)</a:t>
            </a:r>
          </a:p>
          <a:p>
            <a:r>
              <a:rPr lang="ru-RU" dirty="0"/>
              <a:t>прогон разных </a:t>
            </a:r>
            <a:r>
              <a:rPr lang="ru-RU" dirty="0" err="1"/>
              <a:t>автотестов</a:t>
            </a:r>
            <a:r>
              <a:rPr lang="ru-RU" dirty="0"/>
              <a:t> (</a:t>
            </a:r>
            <a:r>
              <a:rPr lang="ru-RU" b="1" dirty="0" err="1"/>
              <a:t>Selenium</a:t>
            </a:r>
            <a:r>
              <a:rPr lang="ru-RU" b="1" dirty="0"/>
              <a:t> WD</a:t>
            </a:r>
            <a:r>
              <a:rPr lang="ru-RU" dirty="0"/>
              <a:t>, </a:t>
            </a:r>
            <a:r>
              <a:rPr lang="ru-RU" b="1" dirty="0"/>
              <a:t>REST</a:t>
            </a:r>
            <a:r>
              <a:rPr lang="ru-RU" dirty="0"/>
              <a:t> </a:t>
            </a:r>
            <a:r>
              <a:rPr lang="ru-RU" b="1" dirty="0" err="1"/>
              <a:t>Assured</a:t>
            </a:r>
            <a:r>
              <a:rPr lang="ru-RU" dirty="0"/>
              <a:t>)</a:t>
            </a:r>
          </a:p>
          <a:p>
            <a:r>
              <a:rPr lang="ru-RU" dirty="0"/>
              <a:t>обратная связь об успехе/неудаче в виде отчетов и уведомлений </a:t>
            </a:r>
            <a:r>
              <a:rPr lang="ru-RU" dirty="0" smtClean="0"/>
              <a:t>(</a:t>
            </a:r>
            <a:r>
              <a:rPr lang="en-US" b="1" dirty="0" smtClean="0"/>
              <a:t>Allure Reports</a:t>
            </a:r>
            <a:r>
              <a:rPr lang="en-US" dirty="0" smtClean="0"/>
              <a:t>, </a:t>
            </a:r>
            <a:r>
              <a:rPr lang="en-US" b="1" dirty="0" smtClean="0"/>
              <a:t>Report Portal</a:t>
            </a:r>
            <a:r>
              <a:rPr lang="en-US" dirty="0" smtClean="0"/>
              <a:t>, </a:t>
            </a:r>
            <a:r>
              <a:rPr lang="ru-RU" b="1" dirty="0" err="1" smtClean="0"/>
              <a:t>Slack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56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SDLC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28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SDLC</a:t>
            </a:r>
            <a:r>
              <a:rPr lang="ru-RU" dirty="0" smtClean="0"/>
              <a:t> - это основные этапы, через которые проходит любой программный продукт.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4707" b="8038"/>
          <a:stretch/>
        </p:blipFill>
        <p:spPr>
          <a:xfrm>
            <a:off x="1133562" y="2785152"/>
            <a:ext cx="9924875" cy="383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3946" b="3332"/>
          <a:stretch/>
        </p:blipFill>
        <p:spPr>
          <a:xfrm>
            <a:off x="1333500" y="182880"/>
            <a:ext cx="9525000" cy="65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4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5.2. </a:t>
            </a:r>
            <a:r>
              <a:rPr lang="ru-RU" b="1" dirty="0"/>
              <a:t>Непрерывная доставка (CD</a:t>
            </a:r>
            <a:r>
              <a:rPr lang="en-US" b="1" dirty="0"/>
              <a:t>L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Автоматизация процесса выпуска </a:t>
            </a:r>
            <a:r>
              <a:rPr lang="ru-RU" dirty="0" smtClean="0"/>
              <a:t>ПО</a:t>
            </a:r>
            <a:endParaRPr lang="en-US" dirty="0" smtClean="0"/>
          </a:p>
          <a:p>
            <a:r>
              <a:rPr lang="ru-RU" dirty="0"/>
              <a:t>Более продуктивная </a:t>
            </a:r>
            <a:r>
              <a:rPr lang="ru-RU" dirty="0" smtClean="0"/>
              <a:t>разработка</a:t>
            </a:r>
            <a:endParaRPr lang="en-US" dirty="0" smtClean="0"/>
          </a:p>
          <a:p>
            <a:r>
              <a:rPr lang="ru-RU" dirty="0"/>
              <a:t>Быстрое обнаружение и устранение </a:t>
            </a:r>
            <a:r>
              <a:rPr lang="ru-RU" dirty="0" smtClean="0"/>
              <a:t>ошибок</a:t>
            </a:r>
            <a:endParaRPr lang="en-US" dirty="0" smtClean="0"/>
          </a:p>
          <a:p>
            <a:r>
              <a:rPr lang="ru-RU" dirty="0"/>
              <a:t>Быстрая доставка обновлений</a:t>
            </a:r>
          </a:p>
        </p:txBody>
      </p:sp>
    </p:spTree>
    <p:extLst>
      <p:ext uri="{BB962C8B-B14F-4D97-AF65-F5344CB8AC3E}">
        <p14:creationId xmlns:p14="http://schemas.microsoft.com/office/powerpoint/2010/main" val="30813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5.3. Непрерывное </a:t>
            </a:r>
            <a:r>
              <a:rPr lang="ru-RU" b="1" dirty="0"/>
              <a:t>развертывание </a:t>
            </a:r>
            <a:r>
              <a:rPr lang="ru-RU" b="1" dirty="0" smtClean="0"/>
              <a:t>(</a:t>
            </a:r>
            <a:r>
              <a:rPr lang="en-US" b="1" dirty="0" smtClean="0"/>
              <a:t>CDP)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Непрерывное </a:t>
            </a:r>
            <a:r>
              <a:rPr lang="ru-RU" b="1" dirty="0"/>
              <a:t>развертывание (</a:t>
            </a:r>
            <a:r>
              <a:rPr lang="ru-RU" b="1" dirty="0" err="1"/>
              <a:t>Continuous</a:t>
            </a:r>
            <a:r>
              <a:rPr lang="ru-RU" b="1" dirty="0"/>
              <a:t> </a:t>
            </a:r>
            <a:r>
              <a:rPr lang="ru-RU" b="1" dirty="0" err="1"/>
              <a:t>Deployment</a:t>
            </a:r>
            <a:r>
              <a:rPr lang="ru-RU" b="1" dirty="0"/>
              <a:t> (CDP</a:t>
            </a:r>
            <a:r>
              <a:rPr lang="ru-RU" b="1" dirty="0" smtClean="0"/>
              <a:t>)) </a:t>
            </a:r>
            <a:r>
              <a:rPr lang="ru-RU" dirty="0" smtClean="0"/>
              <a:t>– </a:t>
            </a:r>
            <a:r>
              <a:rPr lang="ru-RU" dirty="0"/>
              <a:t>практика разработки программного </a:t>
            </a:r>
            <a:r>
              <a:rPr lang="ru-RU" dirty="0" smtClean="0"/>
              <a:t>обеспечения, состоящая </a:t>
            </a:r>
            <a:r>
              <a:rPr lang="ru-RU" dirty="0"/>
              <a:t>из следующих этапов:</a:t>
            </a:r>
          </a:p>
          <a:p>
            <a:r>
              <a:rPr lang="ru-RU" dirty="0" smtClean="0"/>
              <a:t>этапы </a:t>
            </a:r>
            <a:r>
              <a:rPr lang="ru-RU" b="1" dirty="0"/>
              <a:t>CDL</a:t>
            </a:r>
          </a:p>
          <a:p>
            <a:r>
              <a:rPr lang="ru-RU" dirty="0"/>
              <a:t>развёртывание изменений в </a:t>
            </a:r>
            <a:r>
              <a:rPr lang="ru-RU" dirty="0" err="1"/>
              <a:t>Пром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25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5.3. Непрерывное развертывание (</a:t>
            </a:r>
            <a:r>
              <a:rPr lang="en-US" b="1" dirty="0"/>
              <a:t>CDP)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Отличие непрерывной доставки от непрерывного развертывания заключается в том, </a:t>
            </a:r>
            <a:r>
              <a:rPr lang="ru-RU" dirty="0" smtClean="0"/>
              <a:t>что </a:t>
            </a:r>
            <a:r>
              <a:rPr lang="ru-RU" dirty="0"/>
              <a:t>при непрерывной доставке для развертывания обновлений в рабочей среде требуется подтверждение вручную. </a:t>
            </a:r>
          </a:p>
          <a:p>
            <a:r>
              <a:rPr lang="ru-RU" dirty="0"/>
              <a:t>При непрерывном развертывании это происходит автоматически без специального подтверждения.</a:t>
            </a:r>
          </a:p>
        </p:txBody>
      </p:sp>
    </p:spTree>
    <p:extLst>
      <p:ext uri="{BB962C8B-B14F-4D97-AF65-F5344CB8AC3E}">
        <p14:creationId xmlns:p14="http://schemas.microsoft.com/office/powerpoint/2010/main" val="102186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97" y="328594"/>
            <a:ext cx="9571522" cy="63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4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71437"/>
            <a:ext cx="102965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94" y="232459"/>
            <a:ext cx="10128987" cy="64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9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5.4. Профиты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Сокращение действий для </a:t>
            </a:r>
            <a:r>
              <a:rPr lang="ru-RU" dirty="0" err="1"/>
              <a:t>деплоя</a:t>
            </a:r>
            <a:r>
              <a:rPr lang="ru-RU" dirty="0"/>
              <a:t> до одного клика.</a:t>
            </a:r>
          </a:p>
          <a:p>
            <a:r>
              <a:rPr lang="ru-RU" dirty="0"/>
              <a:t>Снижение рисков появления потенциальных ошибок.</a:t>
            </a:r>
          </a:p>
          <a:p>
            <a:r>
              <a:rPr lang="ru-RU" dirty="0"/>
              <a:t>Автоматизация модульных и регрессионных тестов.</a:t>
            </a:r>
          </a:p>
          <a:p>
            <a:r>
              <a:rPr lang="ru-RU" dirty="0" smtClean="0"/>
              <a:t>Контроль </a:t>
            </a:r>
            <a:r>
              <a:rPr lang="ru-RU" dirty="0"/>
              <a:t>качества кода.</a:t>
            </a:r>
          </a:p>
          <a:p>
            <a:r>
              <a:rPr lang="ru-RU" dirty="0"/>
              <a:t>Контейнеризация приложений и исключение различий среды разработки со средой выполнения.</a:t>
            </a:r>
          </a:p>
          <a:p>
            <a:r>
              <a:rPr lang="ru-RU" dirty="0"/>
              <a:t>Возможность моментального отката версии приложения при возникновении критических ситуаций.</a:t>
            </a:r>
          </a:p>
          <a:p>
            <a:r>
              <a:rPr lang="ru-RU" dirty="0"/>
              <a:t>Общее сокращение времени разработки на 10-20%.</a:t>
            </a:r>
          </a:p>
        </p:txBody>
      </p:sp>
    </p:spTree>
    <p:extLst>
      <p:ext uri="{BB962C8B-B14F-4D97-AF65-F5344CB8AC3E}">
        <p14:creationId xmlns:p14="http://schemas.microsoft.com/office/powerpoint/2010/main" val="144600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6. </a:t>
            </a:r>
            <a:r>
              <a:rPr lang="ru-RU" b="1" dirty="0" err="1"/>
              <a:t>Автотесты</a:t>
            </a:r>
            <a:r>
              <a:rPr lang="ru-RU" b="1" dirty="0"/>
              <a:t> в CI CD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975371" cy="4351338"/>
          </a:xfrm>
        </p:spPr>
        <p:txBody>
          <a:bodyPr/>
          <a:lstStyle/>
          <a:p>
            <a:r>
              <a:rPr lang="ru-RU" dirty="0"/>
              <a:t>Непрерывная интеграция и непрерывная поставка нуждаются в непрерывном тестировании, поскольку конечная цель — разработка качественных приложений.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1505"/>
            <a:ext cx="1957781" cy="20470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364" y="4204918"/>
            <a:ext cx="3913334" cy="22698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7394" r="36518"/>
          <a:stretch/>
        </p:blipFill>
        <p:spPr>
          <a:xfrm>
            <a:off x="9330653" y="380021"/>
            <a:ext cx="216436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4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Роль </a:t>
            </a:r>
            <a:r>
              <a:rPr lang="en-US" b="1" dirty="0" smtClean="0"/>
              <a:t>CI/CD </a:t>
            </a:r>
            <a:r>
              <a:rPr lang="ru-RU" b="1" dirty="0" smtClean="0"/>
              <a:t>в </a:t>
            </a:r>
            <a:r>
              <a:rPr lang="en-US" b="1" dirty="0" smtClean="0"/>
              <a:t>DevOps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84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SDLC. </a:t>
            </a:r>
            <a:r>
              <a:rPr lang="ru-RU" b="1" dirty="0" smtClean="0"/>
              <a:t>Этапы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Анализ требований</a:t>
            </a:r>
          </a:p>
          <a:p>
            <a:r>
              <a:rPr lang="ru-RU" dirty="0" smtClean="0"/>
              <a:t>Проектирование</a:t>
            </a:r>
          </a:p>
          <a:p>
            <a:r>
              <a:rPr lang="ru-RU" dirty="0" smtClean="0"/>
              <a:t>Разработка</a:t>
            </a:r>
          </a:p>
          <a:p>
            <a:r>
              <a:rPr lang="ru-RU" dirty="0" smtClean="0"/>
              <a:t>Тестирование</a:t>
            </a:r>
          </a:p>
          <a:p>
            <a:r>
              <a:rPr lang="ru-RU" dirty="0" smtClean="0"/>
              <a:t>Развертывание</a:t>
            </a:r>
          </a:p>
          <a:p>
            <a:r>
              <a:rPr lang="ru-RU" dirty="0" smtClean="0"/>
              <a:t>Поддержка</a:t>
            </a:r>
            <a:endParaRPr lang="en-US" dirty="0" smtClean="0"/>
          </a:p>
          <a:p>
            <a:pPr marL="0" indent="0">
              <a:buNone/>
            </a:pPr>
            <a:r>
              <a:rPr lang="ru-RU" dirty="0">
                <a:hlinkClick r:id="rId2"/>
              </a:rPr>
              <a:t>Жизненный цикл ПО (SDLC) за 5 минут | BeQA.pro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0259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</a:t>
            </a:r>
            <a:r>
              <a:rPr lang="ru-RU" b="1" dirty="0" smtClean="0"/>
              <a:t>Модели разработки ПО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Модель разработки программного обеспечения </a:t>
            </a:r>
            <a:r>
              <a:rPr lang="ru-RU" dirty="0" smtClean="0"/>
              <a:t>– структура, определяющая, как взаимодействуют все члены команды и в какой последовательности, а также систематизирует разные виды проектной деятельности.</a:t>
            </a:r>
          </a:p>
          <a:p>
            <a:pPr marL="0" indent="0">
              <a:buNone/>
            </a:pPr>
            <a:r>
              <a:rPr lang="ru-RU" b="1" dirty="0" smtClean="0"/>
              <a:t>Модель разработки программного обеспечения </a:t>
            </a:r>
            <a:r>
              <a:rPr lang="ru-RU" dirty="0" smtClean="0"/>
              <a:t>описывает, какие стадии жизненного цикла оно проходит и что происходит на каждой из них.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71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</a:t>
            </a:r>
            <a:r>
              <a:rPr lang="ru-RU" b="1" dirty="0" smtClean="0"/>
              <a:t>Модели разработки ПО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Каскадная модель (</a:t>
            </a:r>
            <a:r>
              <a:rPr lang="en-US" b="1" dirty="0" smtClean="0"/>
              <a:t>Waterfall Model</a:t>
            </a:r>
            <a:r>
              <a:rPr lang="ru-RU" dirty="0" smtClean="0"/>
              <a:t>)</a:t>
            </a:r>
          </a:p>
          <a:p>
            <a:r>
              <a:rPr lang="en-US" dirty="0" smtClean="0"/>
              <a:t>V-</a:t>
            </a:r>
            <a:r>
              <a:rPr lang="ru-RU" dirty="0" smtClean="0"/>
              <a:t>образная модель, разработка через тестирование (</a:t>
            </a:r>
            <a:r>
              <a:rPr lang="en-US" b="1" dirty="0" smtClean="0"/>
              <a:t>V-model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Инкрементная модель (</a:t>
            </a:r>
            <a:r>
              <a:rPr lang="en-US" b="1" dirty="0" smtClean="0"/>
              <a:t>Incremental Model</a:t>
            </a:r>
            <a:r>
              <a:rPr lang="ru-RU" dirty="0" smtClean="0"/>
              <a:t>)</a:t>
            </a:r>
          </a:p>
          <a:p>
            <a:r>
              <a:rPr lang="ru-RU" dirty="0" smtClean="0"/>
              <a:t>Итерационная модель (</a:t>
            </a:r>
            <a:r>
              <a:rPr lang="en-US" b="1" dirty="0" smtClean="0"/>
              <a:t>Iterative Model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Спиральная модель (</a:t>
            </a:r>
            <a:r>
              <a:rPr lang="en-US" b="1" dirty="0" smtClean="0"/>
              <a:t>Spiral Model</a:t>
            </a:r>
            <a:r>
              <a:rPr lang="ru-RU" dirty="0" smtClean="0"/>
              <a:t>)</a:t>
            </a:r>
          </a:p>
          <a:p>
            <a:r>
              <a:rPr lang="ru-RU" dirty="0" smtClean="0"/>
              <a:t>Гибкая модель (</a:t>
            </a:r>
            <a:r>
              <a:rPr lang="en-US" b="1" dirty="0" smtClean="0"/>
              <a:t>Agile Model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ru-RU" dirty="0">
                <a:hlinkClick r:id="rId2"/>
              </a:rPr>
              <a:t>Модели и методологии разработки ПО | </a:t>
            </a:r>
            <a:r>
              <a:rPr lang="ru-RU" dirty="0" err="1">
                <a:hlinkClick r:id="rId2"/>
              </a:rPr>
              <a:t>GeekBrains</a:t>
            </a:r>
            <a:r>
              <a:rPr lang="ru-RU" dirty="0">
                <a:hlinkClick r:id="rId2"/>
              </a:rPr>
              <a:t> - образовательный портал (gb.ru</a:t>
            </a:r>
            <a:r>
              <a:rPr lang="ru-RU" dirty="0" smtClean="0">
                <a:hlinkClick r:id="rId2"/>
              </a:rPr>
              <a:t>)</a:t>
            </a:r>
            <a:endParaRPr lang="en-US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4032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Development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672" y="1825624"/>
            <a:ext cx="4362276" cy="45086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Agile Development </a:t>
            </a:r>
            <a:r>
              <a:rPr lang="en-US" dirty="0"/>
              <a:t>- </a:t>
            </a:r>
            <a:r>
              <a:rPr lang="ru-RU" dirty="0"/>
              <a:t>это общий термин для нескольких итеративных и дополнительных методологий разработки программного обеспечения.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Наиболее </a:t>
            </a:r>
            <a:r>
              <a:rPr lang="ru-RU" dirty="0"/>
              <a:t>популярные гибкие методологии включают </a:t>
            </a:r>
            <a:endParaRPr lang="en-US" dirty="0" smtClean="0"/>
          </a:p>
          <a:p>
            <a:r>
              <a:rPr lang="en-US" dirty="0" smtClean="0"/>
              <a:t>Scrum</a:t>
            </a:r>
          </a:p>
          <a:p>
            <a:r>
              <a:rPr lang="en-US" dirty="0" smtClean="0"/>
              <a:t>Kanban</a:t>
            </a:r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7397" b="11384"/>
          <a:stretch/>
        </p:blipFill>
        <p:spPr>
          <a:xfrm>
            <a:off x="4764948" y="1320660"/>
            <a:ext cx="7134138" cy="52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7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</a:t>
            </a:r>
            <a:r>
              <a:rPr lang="ru-RU" b="1" dirty="0" smtClean="0"/>
              <a:t>Проблемы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 действий при передаче на тестирование</a:t>
            </a:r>
          </a:p>
          <a:p>
            <a:r>
              <a:rPr lang="ru-RU" dirty="0" smtClean="0"/>
              <a:t>Несовместимость версий в тестовой среде и на сервере заказчика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4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 DevOps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4849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 smtClean="0"/>
              <a:t>DevOps</a:t>
            </a:r>
            <a:r>
              <a:rPr lang="ru-RU" dirty="0" smtClean="0"/>
              <a:t> – набор практик, нацеленных на активное взаимодействие специалистов по разработке со специалистами по информационно-технологическому обслуживанию и взаимную интеграцию их рабочих процессов друг в друга. </a:t>
            </a:r>
          </a:p>
          <a:p>
            <a:pPr marL="0" indent="0">
              <a:buNone/>
            </a:pPr>
            <a:r>
              <a:rPr lang="ru-RU" b="1" dirty="0" err="1" smtClean="0"/>
              <a:t>DevOps</a:t>
            </a:r>
            <a:r>
              <a:rPr lang="ru-RU" dirty="0" smtClean="0"/>
              <a:t> помогает разработчикам, </a:t>
            </a:r>
            <a:r>
              <a:rPr lang="ru-RU" dirty="0" err="1" smtClean="0"/>
              <a:t>тестировщикам</a:t>
            </a:r>
            <a:r>
              <a:rPr lang="ru-RU" dirty="0" smtClean="0"/>
              <a:t> и системным администраторам работать быстрее и эффективнее за счёт автоматизации и </a:t>
            </a:r>
            <a:r>
              <a:rPr lang="ru-RU" dirty="0" err="1" smtClean="0"/>
              <a:t>бесшовности</a:t>
            </a:r>
            <a:r>
              <a:rPr lang="ru-RU" dirty="0" smtClean="0"/>
              <a:t>.</a:t>
            </a:r>
            <a:endParaRPr lang="en-US" dirty="0"/>
          </a:p>
          <a:p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616" y="1614814"/>
            <a:ext cx="4188905" cy="40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4.1. </a:t>
            </a:r>
            <a:r>
              <a:rPr lang="ru-RU" b="1" dirty="0" smtClean="0"/>
              <a:t>Цели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859956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Сокращение времени для выхода на рынок</a:t>
            </a:r>
          </a:p>
          <a:p>
            <a:r>
              <a:rPr lang="ru-RU" dirty="0" smtClean="0"/>
              <a:t>Снижение частоты отказов новых релизов</a:t>
            </a:r>
          </a:p>
          <a:p>
            <a:r>
              <a:rPr lang="ru-RU" dirty="0" smtClean="0"/>
              <a:t>Сокращение времени выполнения исправлений</a:t>
            </a:r>
          </a:p>
          <a:p>
            <a:r>
              <a:rPr lang="ru-RU" dirty="0" smtClean="0"/>
              <a:t>Уменьшение количества времени на восстановления при сбое новой версии или других случаях отключения текущей системы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96" y="519764"/>
            <a:ext cx="6333623" cy="38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960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917</Words>
  <Application>Microsoft Office PowerPoint</Application>
  <PresentationFormat>Широкоэкранный</PresentationFormat>
  <Paragraphs>117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CI / CD</vt:lpstr>
      <vt:lpstr>1. SDLC</vt:lpstr>
      <vt:lpstr>1. SDLC. Этапы </vt:lpstr>
      <vt:lpstr>2. Модели разработки ПО </vt:lpstr>
      <vt:lpstr>2. Модели разработки ПО </vt:lpstr>
      <vt:lpstr>Agile Development</vt:lpstr>
      <vt:lpstr>3. Проблемы</vt:lpstr>
      <vt:lpstr>4. DevOps</vt:lpstr>
      <vt:lpstr>4.1. Цели</vt:lpstr>
      <vt:lpstr>4.2. Задачи</vt:lpstr>
      <vt:lpstr>4.3. Процессы</vt:lpstr>
      <vt:lpstr>4.4. Кому и для чего применять</vt:lpstr>
      <vt:lpstr>4.5. Инструментарий</vt:lpstr>
      <vt:lpstr>Презентация PowerPoint</vt:lpstr>
      <vt:lpstr>5. CI/CD (CI/CDL/CDP)</vt:lpstr>
      <vt:lpstr>5.1. Непрерывная интеграция (CI)</vt:lpstr>
      <vt:lpstr>Презентация PowerPoint</vt:lpstr>
      <vt:lpstr>5.1. Непрерывная интеграция (CI)</vt:lpstr>
      <vt:lpstr>5.2. Непрерывная доставка (CDL)</vt:lpstr>
      <vt:lpstr>Презентация PowerPoint</vt:lpstr>
      <vt:lpstr>5.2. Непрерывная доставка (CDL)</vt:lpstr>
      <vt:lpstr>5.3. Непрерывное развертывание (CDP)</vt:lpstr>
      <vt:lpstr>5.3. Непрерывное развертывание (CDP)</vt:lpstr>
      <vt:lpstr>Презентация PowerPoint</vt:lpstr>
      <vt:lpstr>Презентация PowerPoint</vt:lpstr>
      <vt:lpstr>Презентация PowerPoint</vt:lpstr>
      <vt:lpstr>5.4. Профиты</vt:lpstr>
      <vt:lpstr>6. Автотесты в CI CD</vt:lpstr>
      <vt:lpstr>Роль CI/CD в 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Ким Дмитрий</dc:creator>
  <cp:lastModifiedBy>Ким Дмитрий</cp:lastModifiedBy>
  <cp:revision>50</cp:revision>
  <dcterms:created xsi:type="dcterms:W3CDTF">2021-10-03T17:45:20Z</dcterms:created>
  <dcterms:modified xsi:type="dcterms:W3CDTF">2021-10-05T11:58:54Z</dcterms:modified>
</cp:coreProperties>
</file>